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9" r:id="rId3"/>
    <p:sldId id="257" r:id="rId4"/>
    <p:sldId id="267" r:id="rId5"/>
    <p:sldId id="268" r:id="rId6"/>
    <p:sldId id="270" r:id="rId7"/>
    <p:sldId id="269" r:id="rId8"/>
    <p:sldId id="271" r:id="rId9"/>
    <p:sldId id="258" r:id="rId10"/>
    <p:sldId id="272" r:id="rId11"/>
    <p:sldId id="276" r:id="rId12"/>
    <p:sldId id="281" r:id="rId13"/>
    <p:sldId id="283" r:id="rId14"/>
    <p:sldId id="284" r:id="rId15"/>
    <p:sldId id="285" r:id="rId16"/>
    <p:sldId id="273" r:id="rId17"/>
    <p:sldId id="277" r:id="rId18"/>
    <p:sldId id="274" r:id="rId19"/>
    <p:sldId id="264" r:id="rId20"/>
    <p:sldId id="280" r:id="rId21"/>
    <p:sldId id="290" r:id="rId22"/>
    <p:sldId id="291" r:id="rId23"/>
    <p:sldId id="278" r:id="rId24"/>
    <p:sldId id="279" r:id="rId25"/>
    <p:sldId id="263" r:id="rId26"/>
    <p:sldId id="286" r:id="rId27"/>
    <p:sldId id="289" r:id="rId28"/>
    <p:sldId id="287" r:id="rId29"/>
    <p:sldId id="288" r:id="rId30"/>
    <p:sldId id="292" r:id="rId31"/>
    <p:sldId id="260" r:id="rId32"/>
    <p:sldId id="296" r:id="rId33"/>
    <p:sldId id="293" r:id="rId34"/>
    <p:sldId id="297" r:id="rId35"/>
    <p:sldId id="294" r:id="rId36"/>
    <p:sldId id="301" r:id="rId37"/>
    <p:sldId id="312" r:id="rId38"/>
    <p:sldId id="300" r:id="rId39"/>
    <p:sldId id="302" r:id="rId40"/>
    <p:sldId id="266" r:id="rId41"/>
    <p:sldId id="303" r:id="rId42"/>
    <p:sldId id="299" r:id="rId43"/>
    <p:sldId id="304" r:id="rId44"/>
    <p:sldId id="265" r:id="rId45"/>
    <p:sldId id="306" r:id="rId46"/>
    <p:sldId id="305" r:id="rId47"/>
    <p:sldId id="311" r:id="rId48"/>
    <p:sldId id="262" r:id="rId49"/>
    <p:sldId id="309" r:id="rId50"/>
    <p:sldId id="31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3238323-0ADF-4328-9564-AEB5DFD80DB6}"/>
              </a:ext>
            </a:extLst>
          </p:cNvPr>
          <p:cNvSpPr/>
          <p:nvPr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45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45A2570-7517-4576-B836-E4E6D3E74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>
            <a:normAutofit/>
          </a:bodyPr>
          <a:lstStyle>
            <a:lvl1pPr marL="457200" indent="-457200"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/>
            </a:lvl1pPr>
            <a:lvl2pPr marL="858838" indent="-457200">
              <a:spcBef>
                <a:spcPts val="600"/>
              </a:spcBef>
              <a:spcAft>
                <a:spcPts val="1200"/>
              </a:spcAft>
              <a:buSzPct val="80000"/>
              <a:buFont typeface="Courier New" panose="02070309020205020404" pitchFamily="49" charset="0"/>
              <a:buChar char="o"/>
              <a:defRPr sz="28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2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45A2570-7517-4576-B836-E4E6D3E74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5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5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4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0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65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809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D5FD28E-AEC9-43B8-86F4-9CD3C41D49D7}"/>
              </a:ext>
            </a:extLst>
          </p:cNvPr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 smtClean="0"/>
              <a:t>17/01/2024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9FA6F-89A3-4879-A153-5C6C127DE7C3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E32A06DA-7FF5-4DDE-94D0-63A83DB241E8}"/>
              </a:ext>
            </a:extLst>
          </p:cNvPr>
          <p:cNvCxnSpPr/>
          <p:nvPr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1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680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006.10204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152" y="2608508"/>
            <a:ext cx="9144000" cy="1790700"/>
          </a:xfrm>
        </p:spPr>
        <p:txBody>
          <a:bodyPr/>
          <a:lstStyle/>
          <a:p>
            <a:r>
              <a:rPr lang="en-IN" dirty="0" smtClean="0"/>
              <a:t>Assessment of Stair Ascend/Descend Speed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18230" y="5240145"/>
            <a:ext cx="4434625" cy="928836"/>
          </a:xfrm>
        </p:spPr>
        <p:txBody>
          <a:bodyPr/>
          <a:lstStyle/>
          <a:p>
            <a:r>
              <a:rPr lang="en-IN" sz="1800" u="sng" dirty="0" smtClean="0"/>
              <a:t>About this deck</a:t>
            </a:r>
          </a:p>
          <a:p>
            <a:r>
              <a:rPr lang="en-IN" sz="1800" u="sng" dirty="0" smtClean="0"/>
              <a:t>Prepared by</a:t>
            </a:r>
            <a:r>
              <a:rPr lang="en-IN" sz="1800" dirty="0" smtClean="0"/>
              <a:t>: </a:t>
            </a:r>
            <a:r>
              <a:rPr lang="en-IN" sz="1800" b="1" dirty="0" smtClean="0"/>
              <a:t>Narayanan Ramesh</a:t>
            </a:r>
            <a:r>
              <a:rPr lang="en-IN" sz="1800" dirty="0" smtClean="0"/>
              <a:t> as a response for a task to estimate speed of an individual ascending or descending stairs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8026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Estimating the number of steps climbed by an actor</a:t>
            </a:r>
          </a:p>
          <a:p>
            <a:endParaRPr lang="en-IN" dirty="0" smtClean="0"/>
          </a:p>
          <a:p>
            <a:r>
              <a:rPr lang="en-IN" b="1" dirty="0"/>
              <a:t>Research on detecting human and pose estimation – Mediapipe and OpenPose</a:t>
            </a: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By assuming height and depth of each stair, and timestamp of video – Speed can be computed</a:t>
            </a: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Where can machine learning fit in ?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Thought process and ML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485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62" y="1778760"/>
            <a:ext cx="7362825" cy="41910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Thought process and ML approach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1066"/>
            <a:ext cx="3072990" cy="4086389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97281" y="5965214"/>
            <a:ext cx="307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Pose estimation of a human image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6962" y="5965214"/>
            <a:ext cx="5342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Media pipe pose estimation landmarks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01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Thought process and ML approach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33926" y="1997242"/>
            <a:ext cx="1011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The distance between the foot (ankles) increases and decrease for each step the actor takes</a:t>
            </a:r>
            <a:endParaRPr lang="en-GB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51" y="2626456"/>
            <a:ext cx="81923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Thought process and ML approach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33926" y="1997242"/>
            <a:ext cx="1011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The distance between the foot (ankles) increases and decrease for each step the actor takes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01" y="2626456"/>
            <a:ext cx="814760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8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Thought process and ML approach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33926" y="1997242"/>
            <a:ext cx="1011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The distance between the foot (ankles) increases and decrease for each step the actor takes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86" y="2626456"/>
            <a:ext cx="81910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Thought process and ML approach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33926" y="1997242"/>
            <a:ext cx="1011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The distance between the foot (ankles) increases and decrease for each step the actor takes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13" y="2626456"/>
            <a:ext cx="803478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Estimating the number of steps climbed by an actor</a:t>
            </a:r>
          </a:p>
          <a:p>
            <a:endParaRPr lang="en-IN" dirty="0" smtClean="0"/>
          </a:p>
          <a:p>
            <a:r>
              <a:rPr lang="en-IN" dirty="0"/>
              <a:t>Research on detecting human and pose estimation – Mediapipe and OpenPose</a:t>
            </a:r>
          </a:p>
          <a:p>
            <a:endParaRPr lang="en-IN" dirty="0"/>
          </a:p>
          <a:p>
            <a:r>
              <a:rPr lang="en-IN" b="1" dirty="0"/>
              <a:t>By assuming height and depth of each stair, </a:t>
            </a:r>
            <a:r>
              <a:rPr lang="en-IN" b="1" dirty="0" smtClean="0"/>
              <a:t>and using </a:t>
            </a:r>
            <a:r>
              <a:rPr lang="en-IN" b="1" dirty="0"/>
              <a:t>timestamp of video – Speed can be computed</a:t>
            </a: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Where can machine learning fit in ?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Thought process and ML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1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Thought process and ML approach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56648" y="2658979"/>
                <a:ext cx="10539663" cy="1561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IN" sz="4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IN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40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4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IN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rad>
                          <m:radPr>
                            <m:degHide m:val="on"/>
                            <m:ctrlPr>
                              <a:rPr lang="en-I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I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I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I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I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I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IN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  <m:r>
                          <a:rPr lang="en-I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I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I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48" y="2658979"/>
                <a:ext cx="10539663" cy="156106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61948" y="4908885"/>
                <a:ext cx="36816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𝑐𝑙𝑖𝑚𝑏𝑒𝑑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𝑠𝑡𝑎𝑖𝑟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𝐷𝑒𝑝𝑡h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𝑠𝑡𝑎𝑖𝑟</m:t>
                      </m:r>
                    </m:oMath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𝑒𝑙𝑎𝑝𝑠𝑒𝑑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4908885"/>
                <a:ext cx="3681663" cy="1200329"/>
              </a:xfrm>
              <a:prstGeom prst="rect">
                <a:avLst/>
              </a:prstGeom>
              <a:blipFill rotWithShape="0">
                <a:blip r:embed="rId3"/>
                <a:stretch>
                  <a:fillRect b="-45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970421" y="4601108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Eq. : Estimation of speed in m/s 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3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Estimating the number of steps climbed by an actor</a:t>
            </a:r>
          </a:p>
          <a:p>
            <a:endParaRPr lang="en-IN" dirty="0" smtClean="0"/>
          </a:p>
          <a:p>
            <a:r>
              <a:rPr lang="en-IN" dirty="0"/>
              <a:t>Research on detecting human and pose estimation – Mediapipe and OpenPose</a:t>
            </a:r>
          </a:p>
          <a:p>
            <a:endParaRPr lang="en-IN" dirty="0"/>
          </a:p>
          <a:p>
            <a:r>
              <a:rPr lang="en-IN" dirty="0"/>
              <a:t>By assuming height and depth of each stair, and timestamp of video – Speed can be computed</a:t>
            </a:r>
          </a:p>
          <a:p>
            <a:endParaRPr lang="en-IN" dirty="0"/>
          </a:p>
          <a:p>
            <a:r>
              <a:rPr lang="en-IN" b="1" dirty="0"/>
              <a:t>Where can machine learning fit in ?</a:t>
            </a:r>
            <a:endParaRPr lang="en-GB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Thought process and ML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97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 smtClean="0"/>
              <a:t>Optical dense flow  - Estimates the motion of objects or pixels in a sequence of images or frames</a:t>
            </a:r>
          </a:p>
          <a:p>
            <a:r>
              <a:rPr lang="en-IN" b="1" i="1" dirty="0" smtClean="0"/>
              <a:t>Eg: </a:t>
            </a:r>
            <a:r>
              <a:rPr lang="en-GB" b="1" i="1" dirty="0" smtClean="0"/>
              <a:t>Farnebäck Method</a:t>
            </a:r>
            <a:endParaRPr lang="en-GB" b="1" i="1" dirty="0"/>
          </a:p>
          <a:p>
            <a:endParaRPr lang="en-IN" dirty="0" smtClean="0"/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A simple machine learning model such as a </a:t>
            </a:r>
            <a:r>
              <a:rPr lang="en-IN" b="1" i="1" dirty="0" smtClean="0">
                <a:solidFill>
                  <a:schemeClr val="bg1">
                    <a:lumMod val="95000"/>
                  </a:schemeClr>
                </a:solidFill>
              </a:rPr>
              <a:t>Random forest </a:t>
            </a: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could now learn the correlation between the dense optical flow and distance between the feet's.</a:t>
            </a: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For every new video – compute optical dense flow vectors (</a:t>
            </a:r>
            <a:r>
              <a:rPr lang="en-IN" b="1" i="1" dirty="0" smtClean="0">
                <a:solidFill>
                  <a:schemeClr val="bg1">
                    <a:lumMod val="95000"/>
                  </a:schemeClr>
                </a:solidFill>
              </a:rPr>
              <a:t>magnitude</a:t>
            </a: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) and (</a:t>
            </a:r>
            <a:r>
              <a:rPr lang="en-IN" b="1" i="1" dirty="0" smtClean="0">
                <a:solidFill>
                  <a:schemeClr val="bg1">
                    <a:lumMod val="95000"/>
                  </a:schemeClr>
                </a:solidFill>
              </a:rPr>
              <a:t>angle</a:t>
            </a: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) and the model would predict the speed in steps/seconds!!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Thought </a:t>
            </a:r>
            <a:r>
              <a:rPr lang="en-IN" dirty="0"/>
              <a:t>process and ML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454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Overview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1154945" y="1845734"/>
            <a:ext cx="2725077" cy="402336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574250" y="2018270"/>
            <a:ext cx="188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u="sng" dirty="0" smtClean="0"/>
              <a:t>INPUT</a:t>
            </a:r>
            <a:endParaRPr lang="en-GB" u="sng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75"/>
          <a:stretch/>
        </p:blipFill>
        <p:spPr>
          <a:xfrm>
            <a:off x="1670279" y="2578391"/>
            <a:ext cx="838024" cy="63000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79" y="3348429"/>
            <a:ext cx="840000" cy="63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36" y="4847660"/>
            <a:ext cx="840000" cy="63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46462" y="2875138"/>
            <a:ext cx="88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.MP4</a:t>
            </a:r>
            <a:endParaRPr lang="en-GB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654553" y="3663429"/>
            <a:ext cx="88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.MP4</a:t>
            </a:r>
            <a:endParaRPr lang="en-GB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646461" y="5162660"/>
            <a:ext cx="88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.MP4</a:t>
            </a:r>
            <a:endParaRPr lang="en-GB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441181" y="3864387"/>
            <a:ext cx="39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.</a:t>
            </a:r>
            <a:endParaRPr lang="en-GB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441180" y="4089987"/>
            <a:ext cx="39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.</a:t>
            </a:r>
            <a:endParaRPr lang="en-GB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449737" y="4331808"/>
            <a:ext cx="39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.</a:t>
            </a:r>
            <a:endParaRPr lang="en-GB" sz="2400" b="1" dirty="0"/>
          </a:p>
        </p:txBody>
      </p:sp>
      <p:sp>
        <p:nvSpPr>
          <p:cNvPr id="30" name="Right Arrow 29"/>
          <p:cNvSpPr/>
          <p:nvPr/>
        </p:nvSpPr>
        <p:spPr>
          <a:xfrm>
            <a:off x="3880022" y="2819400"/>
            <a:ext cx="894391" cy="3889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ight Arrow 30"/>
          <p:cNvSpPr/>
          <p:nvPr/>
        </p:nvSpPr>
        <p:spPr>
          <a:xfrm>
            <a:off x="3879670" y="3522473"/>
            <a:ext cx="894391" cy="3889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ight Arrow 31"/>
          <p:cNvSpPr/>
          <p:nvPr/>
        </p:nvSpPr>
        <p:spPr>
          <a:xfrm>
            <a:off x="3879670" y="4968164"/>
            <a:ext cx="894391" cy="3889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ight Arrow 32"/>
          <p:cNvSpPr/>
          <p:nvPr/>
        </p:nvSpPr>
        <p:spPr>
          <a:xfrm>
            <a:off x="3888578" y="4241061"/>
            <a:ext cx="894391" cy="3889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ight Arrow 33"/>
          <p:cNvSpPr/>
          <p:nvPr/>
        </p:nvSpPr>
        <p:spPr>
          <a:xfrm>
            <a:off x="7515291" y="3783933"/>
            <a:ext cx="894391" cy="38899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AutoShape 2" descr="What Is Computer Vision: Applications, Benefits and How to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6" name="AutoShape 4" descr="Speed Vector SVG Icon - SVG Rep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7" name="Rounded Rectangle 36"/>
          <p:cNvSpPr/>
          <p:nvPr/>
        </p:nvSpPr>
        <p:spPr>
          <a:xfrm>
            <a:off x="4786056" y="1845734"/>
            <a:ext cx="2725077" cy="402336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Rounded Rectangle 37"/>
          <p:cNvSpPr/>
          <p:nvPr/>
        </p:nvSpPr>
        <p:spPr>
          <a:xfrm>
            <a:off x="8430603" y="1845734"/>
            <a:ext cx="2725077" cy="402336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5205361" y="2018270"/>
            <a:ext cx="188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u="sng" dirty="0" smtClean="0"/>
              <a:t>PROCESS</a:t>
            </a:r>
            <a:endParaRPr lang="en-GB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8849908" y="2022336"/>
            <a:ext cx="188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u="sng" dirty="0" smtClean="0"/>
              <a:t>OUTPUT</a:t>
            </a:r>
            <a:endParaRPr lang="en-GB" u="sng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52" y="3287044"/>
            <a:ext cx="2160000" cy="132890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124249" y="2755090"/>
            <a:ext cx="1943501" cy="38899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</a:t>
            </a:r>
            <a:endParaRPr lang="en-GB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74814" y="4758913"/>
            <a:ext cx="1943501" cy="38899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</a:t>
            </a:r>
            <a:endParaRPr lang="en-GB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003" y="3231497"/>
            <a:ext cx="1432269" cy="1440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821388" y="2752263"/>
            <a:ext cx="1943501" cy="38899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Climbing Speed</a:t>
            </a:r>
            <a:endParaRPr lang="en-GB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821388" y="4758912"/>
            <a:ext cx="1943501" cy="38899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(steps/second)</a:t>
            </a:r>
            <a:b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(metre/second)</a:t>
            </a:r>
            <a:endParaRPr lang="en-GB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9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01" y="2652540"/>
            <a:ext cx="5715798" cy="2476846"/>
          </a:xfrm>
          <a:prstGeom prst="rect">
            <a:avLst/>
          </a:prstGeom>
          <a:ln w="3175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Thought process and ML approach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268580" y="5243319"/>
            <a:ext cx="4032333" cy="31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Dense flow computation using Open CV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7754" y="2042477"/>
            <a:ext cx="969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Motion vector representing of </a:t>
            </a:r>
            <a:r>
              <a:rPr lang="en-IN" b="1" i="1" u="sng" dirty="0" smtClean="0"/>
              <a:t>Magnitude</a:t>
            </a:r>
            <a:r>
              <a:rPr lang="en-IN" b="1" dirty="0" smtClean="0"/>
              <a:t> and </a:t>
            </a:r>
            <a:r>
              <a:rPr lang="en-IN" b="1" i="1" u="sng" dirty="0" smtClean="0"/>
              <a:t>Angle</a:t>
            </a:r>
            <a:r>
              <a:rPr lang="en-IN" b="1" dirty="0" smtClean="0"/>
              <a:t> of motion of pixels in a video/images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1217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gentCodyBanks_climb_stairs_f_cm_np1_fr_med_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604963"/>
            <a:ext cx="10972800" cy="4572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Thought process and ML approach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434" y="6176963"/>
            <a:ext cx="4424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Vid: Sample video of an actor climbing stairs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54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F__AgentCodyBanks_climb_stairs_f_cm_np1_fr_med_9 - Copy (2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604963"/>
            <a:ext cx="10972800" cy="4572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Thought process and ML approach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434" y="6300788"/>
            <a:ext cx="661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Vid: Visual representation of Dense flow computation of the same video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Optical dense flow  - Estimates the motion of objects or pixels in a sequence of images or frames</a:t>
            </a:r>
          </a:p>
          <a:p>
            <a:r>
              <a:rPr lang="en-IN" dirty="0" smtClean="0"/>
              <a:t>Eg: </a:t>
            </a:r>
            <a:r>
              <a:rPr lang="en-GB" i="1" dirty="0" smtClean="0"/>
              <a:t>Farnebäck Method</a:t>
            </a:r>
            <a:endParaRPr lang="en-GB" i="1" dirty="0"/>
          </a:p>
          <a:p>
            <a:endParaRPr lang="en-IN" dirty="0" smtClean="0"/>
          </a:p>
          <a:p>
            <a:r>
              <a:rPr lang="en-IN" b="1" dirty="0" smtClean="0"/>
              <a:t>A simple machine learning model such as a </a:t>
            </a:r>
            <a:r>
              <a:rPr lang="en-IN" b="1" i="1" u="sng" dirty="0" smtClean="0"/>
              <a:t>Random forest</a:t>
            </a:r>
            <a:r>
              <a:rPr lang="en-IN" b="1" i="1" dirty="0" smtClean="0"/>
              <a:t> </a:t>
            </a:r>
            <a:r>
              <a:rPr lang="en-IN" b="1" dirty="0" smtClean="0"/>
              <a:t>could now learn the correlation between the dense optical flow and distance between the feet.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For every new video – compute optical dense flow vectors (</a:t>
            </a:r>
            <a:r>
              <a:rPr lang="en-IN" b="1" i="1" dirty="0" smtClean="0">
                <a:solidFill>
                  <a:schemeClr val="bg1">
                    <a:lumMod val="95000"/>
                  </a:schemeClr>
                </a:solidFill>
              </a:rPr>
              <a:t>magnitude</a:t>
            </a: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) and (</a:t>
            </a:r>
            <a:r>
              <a:rPr lang="en-IN" b="1" i="1" dirty="0" smtClean="0">
                <a:solidFill>
                  <a:schemeClr val="bg1">
                    <a:lumMod val="95000"/>
                  </a:schemeClr>
                </a:solidFill>
              </a:rPr>
              <a:t>angle</a:t>
            </a: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) and the model would predict the speed in steps/seconds!!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Thought </a:t>
            </a:r>
            <a:r>
              <a:rPr lang="en-IN" dirty="0"/>
              <a:t>process and ML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6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Optical dense flow  - Estimates the motion of objects or pixels in a sequence of images or frames</a:t>
            </a:r>
          </a:p>
          <a:p>
            <a:r>
              <a:rPr lang="en-IN" dirty="0" smtClean="0"/>
              <a:t>Eg: </a:t>
            </a:r>
            <a:r>
              <a:rPr lang="en-GB" i="1" dirty="0" smtClean="0"/>
              <a:t>Farnebäck Method</a:t>
            </a:r>
            <a:endParaRPr lang="en-GB" i="1" dirty="0"/>
          </a:p>
          <a:p>
            <a:endParaRPr lang="en-IN" dirty="0" smtClean="0"/>
          </a:p>
          <a:p>
            <a:r>
              <a:rPr lang="en-IN" dirty="0" smtClean="0"/>
              <a:t>A simple machine learning model such as a </a:t>
            </a:r>
            <a:r>
              <a:rPr lang="en-IN" i="1" dirty="0" smtClean="0"/>
              <a:t>Random forest </a:t>
            </a:r>
            <a:r>
              <a:rPr lang="en-IN" dirty="0" smtClean="0"/>
              <a:t>could now learn the correlation between the dense optical flow and distance between the feet's.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b="1" dirty="0" smtClean="0"/>
              <a:t>For every new video – compute optical dense flow vectors (</a:t>
            </a:r>
            <a:r>
              <a:rPr lang="en-IN" b="1" i="1" dirty="0" smtClean="0"/>
              <a:t>magnitude</a:t>
            </a:r>
            <a:r>
              <a:rPr lang="en-IN" b="1" dirty="0" smtClean="0"/>
              <a:t>) and (</a:t>
            </a:r>
            <a:r>
              <a:rPr lang="en-IN" b="1" i="1" dirty="0" smtClean="0"/>
              <a:t>angle</a:t>
            </a:r>
            <a:r>
              <a:rPr lang="en-IN" b="1" dirty="0" smtClean="0"/>
              <a:t>) and the model would predict the speed in steps/seconds!!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Thought </a:t>
            </a:r>
            <a:r>
              <a:rPr lang="en-IN" dirty="0"/>
              <a:t>process and ML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6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 smtClean="0"/>
              <a:t>Video were separated into train-test split as provided in the HMDB database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Every video was converted into frames – facilitate pose estimation and dense optical flow computation</a:t>
            </a: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A CSV containing file name, dense flow data, distance data and duration was extracted from the video for machine learning</a:t>
            </a: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Dense flow data – Convolution of magnitude and angle vectors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</a:t>
            </a:r>
            <a:r>
              <a:rPr lang="en-IN" dirty="0"/>
              <a:t>Preparation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00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Video were separated into train-test split as provided in the HMDB database</a:t>
            </a:r>
          </a:p>
          <a:p>
            <a:endParaRPr lang="en-IN" dirty="0" smtClean="0"/>
          </a:p>
          <a:p>
            <a:r>
              <a:rPr lang="en-IN" b="1" dirty="0" smtClean="0"/>
              <a:t>Each video was converted into frames – facilitate pose estimation and dense optical flow computation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A CSV containing file name, dense flow data, distance data and duration was extracted from the video for machine learning</a:t>
            </a: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Dense flow data – Convolution of magnitude and angle vectors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</a:t>
            </a:r>
            <a:r>
              <a:rPr lang="en-IN" dirty="0"/>
              <a:t>Preparation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31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8" y="1956236"/>
            <a:ext cx="10982325" cy="38694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Preparation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434" y="5943407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Converting each video into frames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96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Video were separated into train-test split as provided in the HMDB database</a:t>
            </a:r>
          </a:p>
          <a:p>
            <a:endParaRPr lang="en-IN" dirty="0" smtClean="0"/>
          </a:p>
          <a:p>
            <a:r>
              <a:rPr lang="en-IN" dirty="0" smtClean="0"/>
              <a:t>Every video was converted into frames – facilitate pose estimation and dense optical flow computation</a:t>
            </a:r>
          </a:p>
          <a:p>
            <a:endParaRPr lang="en-IN" dirty="0" smtClean="0"/>
          </a:p>
          <a:p>
            <a:r>
              <a:rPr lang="en-IN" b="1" dirty="0" smtClean="0"/>
              <a:t>A CSV containing file name, dense flow data, distance data and duration was extracted from the videos for machine learning</a:t>
            </a:r>
          </a:p>
          <a:p>
            <a:endParaRPr lang="en-IN" dirty="0"/>
          </a:p>
          <a:p>
            <a:r>
              <a:rPr lang="en-IN" dirty="0" smtClean="0"/>
              <a:t>Dense flow data – Convolution of magnitude and angle vectors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</a:t>
            </a:r>
            <a:r>
              <a:rPr lang="en-IN" dirty="0"/>
              <a:t>Preparation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89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Video were separated into train-test split as provided in the HMDB database</a:t>
            </a:r>
          </a:p>
          <a:p>
            <a:endParaRPr lang="en-IN" dirty="0" smtClean="0"/>
          </a:p>
          <a:p>
            <a:r>
              <a:rPr lang="en-IN" dirty="0" smtClean="0"/>
              <a:t>Every video was converted into frames – facilitate pose estimation and dense optical flow computation</a:t>
            </a:r>
          </a:p>
          <a:p>
            <a:endParaRPr lang="en-IN" dirty="0" smtClean="0"/>
          </a:p>
          <a:p>
            <a:r>
              <a:rPr lang="en-IN" dirty="0" smtClean="0"/>
              <a:t>A CSV containing file name, dense flow data, distance data and duration was extracted from the video for machine learning</a:t>
            </a:r>
          </a:p>
          <a:p>
            <a:endParaRPr lang="en-IN" dirty="0"/>
          </a:p>
          <a:p>
            <a:r>
              <a:rPr lang="en-IN" b="1" dirty="0" smtClean="0"/>
              <a:t>Dense flow data – Convolution of magnitude and angle vectors</a:t>
            </a:r>
            <a:endParaRPr lang="en-GB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</a:t>
            </a:r>
            <a:r>
              <a:rPr lang="en-IN" dirty="0"/>
              <a:t>Preparation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779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 smtClean="0"/>
              <a:t>HMDB Database – 112 clips in climb_stairs action class</a:t>
            </a:r>
          </a:p>
          <a:p>
            <a:endParaRPr lang="en-IN" sz="2400" dirty="0" smtClean="0"/>
          </a:p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</a:rPr>
              <a:t>Easy of availability and downloading capability</a:t>
            </a:r>
          </a:p>
          <a:p>
            <a:endParaRPr lang="en-IN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</a:rPr>
              <a:t>File names provided details regarding visible body parts, camera viewpoint, number of people involved, video quality etc.</a:t>
            </a:r>
          </a:p>
          <a:p>
            <a:endParaRPr lang="en-IN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400" dirty="0" smtClean="0">
                <a:solidFill>
                  <a:schemeClr val="bg1">
                    <a:lumMod val="95000"/>
                  </a:schemeClr>
                </a:solidFill>
              </a:rPr>
              <a:t>Stabilized video files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Selection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16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966578"/>
            <a:ext cx="5291488" cy="3600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preparation</a:t>
            </a:r>
            <a:endParaRPr lang="en-GB" dirty="0"/>
          </a:p>
        </p:txBody>
      </p:sp>
      <p:sp>
        <p:nvSpPr>
          <p:cNvPr id="5" name="Right Arrow 4"/>
          <p:cNvSpPr/>
          <p:nvPr/>
        </p:nvSpPr>
        <p:spPr>
          <a:xfrm>
            <a:off x="6096000" y="3261252"/>
            <a:ext cx="613611" cy="505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668" r="32671" b="-668"/>
          <a:stretch/>
        </p:blipFill>
        <p:spPr>
          <a:xfrm>
            <a:off x="6909689" y="1966578"/>
            <a:ext cx="4451682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434" y="5677550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List of input videos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04873" y="5677549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CSV encompassing features and targets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9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 smtClean="0"/>
              <a:t>Used Open-CV to read each video files – process them into frames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For each frame – computed distance between ankles using media pipe pose estimation</a:t>
            </a: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How to count number of steps from distance data?</a:t>
            </a: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en-IN" b="1" i="1" dirty="0" smtClean="0">
                <a:solidFill>
                  <a:schemeClr val="bg1">
                    <a:lumMod val="95000"/>
                  </a:schemeClr>
                </a:solidFill>
              </a:rPr>
              <a:t>Find_peaks</a:t>
            </a: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’ function from scipy library to locate peaks in 1-D signals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For each frame – computed convoluted values of magnitude and angle vectors</a:t>
            </a:r>
          </a:p>
          <a:p>
            <a:endParaRPr lang="en-I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 – Code snippets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76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2" y="1341374"/>
            <a:ext cx="10557455" cy="50333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IN" dirty="0" smtClean="0"/>
              <a:t>Implementation – Code snippets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17272" y="6374710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Getting frames for each video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8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Used Open-CV to read each video files – process them into frames</a:t>
            </a:r>
          </a:p>
          <a:p>
            <a:endParaRPr lang="en-IN" dirty="0" smtClean="0"/>
          </a:p>
          <a:p>
            <a:r>
              <a:rPr lang="en-IN" b="1" dirty="0" smtClean="0"/>
              <a:t>For each frame – computed distance between ankles using media pipe pose estimation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How to count number of steps from distance data?</a:t>
            </a: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en-IN" b="1" i="1" dirty="0" smtClean="0">
                <a:solidFill>
                  <a:schemeClr val="bg1">
                    <a:lumMod val="95000"/>
                  </a:schemeClr>
                </a:solidFill>
              </a:rPr>
              <a:t>Find_peaks</a:t>
            </a: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’ function from scipy library to locate peaks in 1-D signals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For each frame – computed convoluted values of magnitude and angle vectors</a:t>
            </a:r>
          </a:p>
          <a:p>
            <a:endParaRPr lang="en-I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 – Code snippets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7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– Code snippets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67" y="1950076"/>
            <a:ext cx="9725025" cy="396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3967" y="5912476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Pose estimation using media pipe library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1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Used Open-CV to read each video files – process them into frames</a:t>
            </a:r>
          </a:p>
          <a:p>
            <a:endParaRPr lang="en-IN" dirty="0" smtClean="0"/>
          </a:p>
          <a:p>
            <a:r>
              <a:rPr lang="en-IN" dirty="0" smtClean="0"/>
              <a:t>For each frame – computed distance between ankles using media pipe pose estimation</a:t>
            </a:r>
          </a:p>
          <a:p>
            <a:endParaRPr lang="en-IN" dirty="0" smtClean="0"/>
          </a:p>
          <a:p>
            <a:r>
              <a:rPr lang="en-IN" b="1" dirty="0" smtClean="0"/>
              <a:t>Estimating number of steps from distance data - </a:t>
            </a:r>
          </a:p>
          <a:p>
            <a:r>
              <a:rPr lang="en-IN" b="1" dirty="0" smtClean="0"/>
              <a:t>‘</a:t>
            </a:r>
            <a:r>
              <a:rPr lang="en-IN" b="1" i="1" dirty="0" smtClean="0"/>
              <a:t>Find_peaks</a:t>
            </a:r>
            <a:r>
              <a:rPr lang="en-IN" b="1" dirty="0" smtClean="0"/>
              <a:t>’ function from scipy library to locate peaks in 1-D signals</a:t>
            </a:r>
            <a:endParaRPr lang="en-IN" b="1" dirty="0"/>
          </a:p>
          <a:p>
            <a:endParaRPr lang="en-IN" dirty="0" smtClean="0"/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For each frame – computed convoluted values of magnitude and angle vectors</a:t>
            </a:r>
          </a:p>
          <a:p>
            <a:endParaRPr lang="en-I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 – Code snippets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4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32" y="1281649"/>
            <a:ext cx="10487040" cy="5228822"/>
          </a:xfr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IN" dirty="0" smtClean="0"/>
              <a:t>Implementation – Code snippets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942332" y="6510471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Computing peaks from 1D signals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5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89" y="1817776"/>
            <a:ext cx="5625600" cy="4219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– Code snippets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3" y="1817209"/>
            <a:ext cx="5626356" cy="42197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733" y="6036976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Plot of distance b/w foot w.r.t to time elapsed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4789" y="6036976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Step counts from 1D time-series using ‘’</a:t>
            </a:r>
            <a:r>
              <a:rPr lang="en-IN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find_peaks</a:t>
            </a:r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’ function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4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smtClean="0"/>
              <a:t>Used Open-CV to read each video files – process them into frames</a:t>
            </a:r>
          </a:p>
          <a:p>
            <a:endParaRPr lang="en-IN" dirty="0" smtClean="0"/>
          </a:p>
          <a:p>
            <a:r>
              <a:rPr lang="en-IN" dirty="0" smtClean="0"/>
              <a:t>For each frame – computed distance between ankles using media pipe pose estimation</a:t>
            </a:r>
          </a:p>
          <a:p>
            <a:endParaRPr lang="en-IN" dirty="0" smtClean="0"/>
          </a:p>
          <a:p>
            <a:r>
              <a:rPr lang="en-IN" dirty="0" smtClean="0"/>
              <a:t>How to count number of steps from distance data?</a:t>
            </a:r>
          </a:p>
          <a:p>
            <a:r>
              <a:rPr lang="en-IN" dirty="0" smtClean="0"/>
              <a:t>‘</a:t>
            </a:r>
            <a:r>
              <a:rPr lang="en-IN" i="1" dirty="0" smtClean="0"/>
              <a:t>Find_peaks</a:t>
            </a:r>
            <a:r>
              <a:rPr lang="en-IN" dirty="0" smtClean="0"/>
              <a:t>’ function from scipy library to locate peaks in 1-D signals</a:t>
            </a:r>
            <a:endParaRPr lang="en-IN" dirty="0"/>
          </a:p>
          <a:p>
            <a:endParaRPr lang="en-IN" dirty="0" smtClean="0"/>
          </a:p>
          <a:p>
            <a:r>
              <a:rPr lang="en-IN" b="1" dirty="0"/>
              <a:t>For each frame – computed </a:t>
            </a:r>
            <a:r>
              <a:rPr lang="en-IN" b="1" dirty="0" smtClean="0"/>
              <a:t>dense optical flow and convoluted </a:t>
            </a:r>
            <a:r>
              <a:rPr lang="en-IN" b="1" dirty="0"/>
              <a:t>values of magnitude and angle vectors</a:t>
            </a:r>
          </a:p>
          <a:p>
            <a:endParaRPr lang="en-I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 – Code snippets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69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8" y="1811331"/>
            <a:ext cx="10982325" cy="41592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– Code snippets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4434" y="5970594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Dense Optical flow computation using </a:t>
            </a:r>
            <a:r>
              <a:rPr lang="en-IN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Farneback</a:t>
            </a:r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algorithm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HMDB Database – 112 clips in climb_stairs action class</a:t>
            </a:r>
          </a:p>
          <a:p>
            <a:endParaRPr lang="en-IN" dirty="0" smtClean="0"/>
          </a:p>
          <a:p>
            <a:r>
              <a:rPr lang="en-IN" b="1" dirty="0"/>
              <a:t>Easy of availability and downloading capability</a:t>
            </a: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File names provided details regarding visible body parts, camera viewpoint, number of people involved, video quality etc.</a:t>
            </a: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Stabilized video files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Selection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4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sz="8600" b="1" dirty="0"/>
              <a:t>Machine learning – using a random forest regressor</a:t>
            </a:r>
          </a:p>
          <a:p>
            <a:pPr lvl="1"/>
            <a:r>
              <a:rPr lang="en-IN" sz="8600" b="1" dirty="0"/>
              <a:t>With hyper-parameter tuning and bootstrapping using </a:t>
            </a:r>
            <a:r>
              <a:rPr lang="en-IN" sz="8600" b="1" dirty="0" smtClean="0"/>
              <a:t>GridSearchCV</a:t>
            </a:r>
          </a:p>
          <a:p>
            <a:pPr marL="401638" lvl="1" indent="0">
              <a:buNone/>
            </a:pPr>
            <a:r>
              <a:rPr lang="en-US" sz="8600" i="1" dirty="0"/>
              <a:t> </a:t>
            </a:r>
            <a:r>
              <a:rPr lang="en-US" sz="5600" i="1" dirty="0"/>
              <a:t>param_grid = {</a:t>
            </a:r>
          </a:p>
          <a:p>
            <a:pPr marL="401638" lvl="1" indent="0">
              <a:buNone/>
            </a:pPr>
            <a:r>
              <a:rPr lang="en-US" sz="5600" i="1" dirty="0"/>
              <a:t>        'bootstrap': [True],</a:t>
            </a:r>
          </a:p>
          <a:p>
            <a:pPr marL="401638" lvl="1" indent="0">
              <a:buNone/>
            </a:pPr>
            <a:r>
              <a:rPr lang="en-US" sz="5600" i="1" dirty="0"/>
              <a:t>        'max_depth': [80, 90, 100, 110],</a:t>
            </a:r>
          </a:p>
          <a:p>
            <a:pPr marL="401638" lvl="1" indent="0">
              <a:buNone/>
            </a:pPr>
            <a:r>
              <a:rPr lang="en-US" sz="5600" i="1" dirty="0"/>
              <a:t>        'max_features': [2, 3],</a:t>
            </a:r>
          </a:p>
          <a:p>
            <a:pPr marL="401638" lvl="1" indent="0">
              <a:buNone/>
            </a:pPr>
            <a:r>
              <a:rPr lang="en-US" sz="5600" i="1" dirty="0"/>
              <a:t>        'min_samples_leaf': [3, 4, 5],</a:t>
            </a:r>
          </a:p>
          <a:p>
            <a:pPr marL="401638" lvl="1" indent="0">
              <a:buNone/>
            </a:pPr>
            <a:r>
              <a:rPr lang="en-US" sz="5600" i="1" dirty="0"/>
              <a:t>        'min_samples_split': [8, 10, 12],</a:t>
            </a:r>
          </a:p>
          <a:p>
            <a:pPr marL="401638" lvl="1" indent="0">
              <a:buNone/>
            </a:pPr>
            <a:r>
              <a:rPr lang="en-US" sz="5600" i="1" dirty="0"/>
              <a:t>        'n_estimators': [100, 200, 300, 1000]</a:t>
            </a:r>
          </a:p>
          <a:p>
            <a:pPr marL="401638" lvl="1" indent="0">
              <a:buNone/>
            </a:pPr>
            <a:r>
              <a:rPr lang="en-US" sz="5600" i="1" dirty="0"/>
              <a:t>    }</a:t>
            </a:r>
            <a:endParaRPr lang="en-IN" sz="5600" i="1" dirty="0"/>
          </a:p>
          <a:p>
            <a:endParaRPr lang="en-IN" dirty="0" smtClean="0"/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Testing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pipeline – Inputs a video , Computes dense flow features, predicts speed in steps/second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– Code snippets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5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65" y="1299479"/>
            <a:ext cx="10455070" cy="5158454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– Code snippets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68465" y="6472203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Machine learning using random forest 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8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Machine learning – using a random forest regressor</a:t>
            </a:r>
          </a:p>
          <a:p>
            <a:pPr lvl="1"/>
            <a:r>
              <a:rPr lang="en-IN" sz="2400" dirty="0"/>
              <a:t>With hyper-parameter tuning and bootstrapping using GridSearchCV</a:t>
            </a:r>
          </a:p>
          <a:p>
            <a:endParaRPr lang="en-IN" dirty="0" smtClean="0"/>
          </a:p>
          <a:p>
            <a:r>
              <a:rPr lang="en-IN" b="1" dirty="0" smtClean="0"/>
              <a:t>Testing </a:t>
            </a:r>
            <a:r>
              <a:rPr lang="en-IN" b="1" dirty="0"/>
              <a:t>pipeline – Inputs a video , Computes dense flow features, predicts speed in steps/second</a:t>
            </a:r>
            <a:endParaRPr lang="en-GB" b="1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– Code snippets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9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1" y="1614445"/>
            <a:ext cx="5638371" cy="464681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2" y="1614445"/>
            <a:ext cx="5934231" cy="464681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IN" dirty="0"/>
              <a:t>Implementation – Code snippets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73031" y="6371538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Testing pipeline 1.1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0272" y="6371538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Testing pipeline 1.2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1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E_AgentCodyBanks_climb_stairs_f_cm_np1_fr_med_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604963"/>
            <a:ext cx="10972800" cy="4572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4434" y="6176963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Pose estimated video of an actor climbing stairs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89" y="1817776"/>
            <a:ext cx="5625600" cy="4219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3" y="1817209"/>
            <a:ext cx="5626356" cy="42197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733" y="6036976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Plot of distance b/w foot w.r.t to time elapsed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4789" y="6036976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Step counts from 1D time-series using ‘’</a:t>
            </a:r>
            <a:r>
              <a:rPr lang="en-IN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find_peaks</a:t>
            </a:r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’ function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4434" y="1349354"/>
            <a:ext cx="10058400" cy="475057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Prediction Analysis and hyper-parameters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52" y="1824411"/>
            <a:ext cx="6153526" cy="461514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74552" y="6488966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Actual vs Predicted data after training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2390" y="1824411"/>
            <a:ext cx="4473397" cy="450300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 parameters:</a:t>
            </a:r>
            <a:b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{'bootstrap': True, '</a:t>
            </a:r>
            <a:r>
              <a:rPr lang="en-I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max_depth</a:t>
            </a: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': 90, '</a:t>
            </a:r>
            <a:r>
              <a:rPr lang="en-I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max_features</a:t>
            </a: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': 3, '</a:t>
            </a:r>
            <a:r>
              <a:rPr lang="en-I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min_samples_leaf</a:t>
            </a: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': 5, '</a:t>
            </a:r>
            <a:r>
              <a:rPr lang="en-I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min_samples_split</a:t>
            </a: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': 12, '</a:t>
            </a:r>
            <a:r>
              <a:rPr lang="en-IN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n_estimators</a:t>
            </a: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': 300}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IN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Absolute Error: 0.04536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IN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Squared Error: 0.003603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IN" sz="16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Mean Absolute Percentage Error: 1.19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GB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86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GB" dirty="0"/>
          </a:p>
        </p:txBody>
      </p:sp>
      <p:pic>
        <p:nvPicPr>
          <p:cNvPr id="4" name="Beginner_Boxing_Lessons_-_Using_Stairs_for_Boxing_Training_climb_stairs_l_cm_np1_ba_med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696" y="2020247"/>
            <a:ext cx="5280000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0247"/>
            <a:ext cx="5852172" cy="43891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696" y="5803166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Test video of actor climbing stairs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6493513"/>
            <a:ext cx="7710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Predicted distance data – 6 steps can be counted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8164" y="1429725"/>
            <a:ext cx="8501063" cy="3571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GB" sz="1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0125" y="1429725"/>
            <a:ext cx="10215563" cy="3571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Predicted Speed : </a:t>
            </a:r>
            <a:r>
              <a:rPr lang="en-IN" sz="1600" b="1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2.307</a:t>
            </a: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steps/second or </a:t>
            </a:r>
            <a:r>
              <a:rPr lang="en-IN" sz="1600" b="1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0.692</a:t>
            </a:r>
            <a:r>
              <a:rPr lang="en-IN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metre/second </a:t>
            </a:r>
            <a:endParaRPr lang="en-GB" sz="1600" b="1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5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5" y="1575635"/>
            <a:ext cx="10983131" cy="5025189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Accuracy comparison with </a:t>
            </a:r>
            <a:r>
              <a:rPr lang="en-IN" sz="2400" b="1" smtClean="0"/>
              <a:t>different </a:t>
            </a:r>
            <a:r>
              <a:rPr lang="en-IN" sz="2400" b="1" smtClean="0"/>
              <a:t>models - RNN</a:t>
            </a:r>
            <a:endParaRPr lang="en-IN" sz="2400" b="1" dirty="0" smtClean="0"/>
          </a:p>
          <a:p>
            <a:r>
              <a:rPr lang="en-IN" sz="2400" b="1" dirty="0" smtClean="0"/>
              <a:t>Heavily depended on pose estimation – </a:t>
            </a:r>
            <a:r>
              <a:rPr lang="en-IN" sz="2400" b="1" dirty="0" err="1" smtClean="0"/>
              <a:t>OpenPose</a:t>
            </a:r>
            <a:r>
              <a:rPr lang="en-IN" sz="2400" b="1" dirty="0" smtClean="0"/>
              <a:t> may provide better accuracy</a:t>
            </a:r>
          </a:p>
          <a:p>
            <a:r>
              <a:rPr lang="en-IN" sz="2400" b="1" dirty="0" smtClean="0"/>
              <a:t>Extracting </a:t>
            </a:r>
            <a:r>
              <a:rPr lang="en-IN" sz="2400" b="1" dirty="0"/>
              <a:t>more features of the staircase </a:t>
            </a:r>
            <a:r>
              <a:rPr lang="en-IN" sz="2400" b="1" dirty="0" smtClean="0"/>
              <a:t>using 3D point cloud </a:t>
            </a:r>
            <a:endParaRPr lang="en-IN" sz="2400" b="1" dirty="0"/>
          </a:p>
          <a:p>
            <a:pPr lvl="1"/>
            <a:r>
              <a:rPr lang="en-IN" sz="2000" b="1" dirty="0"/>
              <a:t>Such as height, depth and angle of the staircase</a:t>
            </a:r>
          </a:p>
          <a:p>
            <a:r>
              <a:rPr lang="en-IN" sz="2400" b="1" dirty="0"/>
              <a:t>Extracting more features of the actor</a:t>
            </a:r>
          </a:p>
          <a:p>
            <a:pPr lvl="1"/>
            <a:r>
              <a:rPr lang="en-IN" sz="2000" b="1" dirty="0"/>
              <a:t>Such as age, weight, height, </a:t>
            </a:r>
            <a:r>
              <a:rPr lang="en-IN" sz="2000" b="1" dirty="0" smtClean="0"/>
              <a:t>gender</a:t>
            </a:r>
            <a:endParaRPr lang="en-IN" sz="2400" b="1" dirty="0" smtClean="0"/>
          </a:p>
          <a:p>
            <a:r>
              <a:rPr lang="en-IN" sz="2400" b="1" dirty="0" smtClean="0"/>
              <a:t>Actor taking multiple steps at a time - Solution?</a:t>
            </a:r>
          </a:p>
          <a:p>
            <a:r>
              <a:rPr lang="en-IN" sz="2400" b="1" dirty="0" smtClean="0"/>
              <a:t>Custom dataset with high quality videos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Limitations and Future 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92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51526"/>
            <a:ext cx="10058400" cy="458487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1700" dirty="0"/>
              <a:t>Kuehne, H., Jhuang, H., </a:t>
            </a:r>
            <a:r>
              <a:rPr lang="en-GB" sz="1700" dirty="0" err="1"/>
              <a:t>Garrote</a:t>
            </a:r>
            <a:r>
              <a:rPr lang="en-GB" sz="1700" dirty="0"/>
              <a:t>, E., </a:t>
            </a:r>
            <a:r>
              <a:rPr lang="en-GB" sz="1700" dirty="0" err="1"/>
              <a:t>Poggio</a:t>
            </a:r>
            <a:r>
              <a:rPr lang="en-GB" sz="1700" dirty="0"/>
              <a:t>, T. and </a:t>
            </a:r>
            <a:r>
              <a:rPr lang="en-GB" sz="1700" dirty="0" err="1"/>
              <a:t>Serre</a:t>
            </a:r>
            <a:r>
              <a:rPr lang="en-GB" sz="1700" dirty="0"/>
              <a:t>, T. (</a:t>
            </a:r>
            <a:r>
              <a:rPr lang="en-GB" sz="1700" dirty="0" err="1"/>
              <a:t>n.d.</a:t>
            </a:r>
            <a:r>
              <a:rPr lang="en-GB" sz="1700" dirty="0"/>
              <a:t>). HMDB: A Large Video Database for Human Motion Recognition. [online] Available at: http://serre-lab.clps.brown.edu/wp-content/uploads/2012/08/Kuehne_etal_iccv11.pdf [Accessed 19 Jan. 2024].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700" dirty="0" smtClean="0"/>
              <a:t>‌</a:t>
            </a:r>
            <a:r>
              <a:rPr lang="en-GB" sz="1700" dirty="0" err="1" smtClean="0"/>
              <a:t>Bazarevsky</a:t>
            </a:r>
            <a:r>
              <a:rPr lang="en-GB" sz="1700" dirty="0"/>
              <a:t>, V., </a:t>
            </a:r>
            <a:r>
              <a:rPr lang="en-GB" sz="1700" dirty="0" err="1"/>
              <a:t>Grishchenko</a:t>
            </a:r>
            <a:r>
              <a:rPr lang="en-GB" sz="1700" dirty="0"/>
              <a:t>, I., </a:t>
            </a:r>
            <a:r>
              <a:rPr lang="en-GB" sz="1700" dirty="0" err="1"/>
              <a:t>Raveendran</a:t>
            </a:r>
            <a:r>
              <a:rPr lang="en-GB" sz="1700" dirty="0"/>
              <a:t>, K., Zhu, T., Zhang, F. and </a:t>
            </a:r>
            <a:r>
              <a:rPr lang="en-GB" sz="1700" dirty="0" err="1"/>
              <a:t>Grundmann</a:t>
            </a:r>
            <a:r>
              <a:rPr lang="en-GB" sz="1700" dirty="0"/>
              <a:t>, M. (</a:t>
            </a:r>
            <a:r>
              <a:rPr lang="en-GB" sz="1700" dirty="0" err="1"/>
              <a:t>n.d.</a:t>
            </a:r>
            <a:r>
              <a:rPr lang="en-GB" sz="1700" dirty="0"/>
              <a:t>). </a:t>
            </a:r>
            <a:r>
              <a:rPr lang="en-GB" sz="1700" dirty="0" err="1"/>
              <a:t>BlazePose</a:t>
            </a:r>
            <a:r>
              <a:rPr lang="en-GB" sz="1700" dirty="0"/>
              <a:t>: On-device Real-time Body Pose tracking. [online] Available at: </a:t>
            </a:r>
            <a:r>
              <a:rPr lang="en-GB" sz="1700" dirty="0">
                <a:hlinkClick r:id="rId2"/>
              </a:rPr>
              <a:t>https://arxiv.org/pdf/2006.10204.pdf</a:t>
            </a:r>
            <a:r>
              <a:rPr lang="en-GB" sz="17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700" dirty="0"/>
              <a:t>Gehrig, M., </a:t>
            </a:r>
            <a:r>
              <a:rPr lang="en-GB" sz="1700" dirty="0" err="1"/>
              <a:t>Millhäusler</a:t>
            </a:r>
            <a:r>
              <a:rPr lang="en-GB" sz="1700" dirty="0"/>
              <a:t>, M., Gehrig, D. and </a:t>
            </a:r>
            <a:r>
              <a:rPr lang="en-GB" sz="1700" dirty="0" err="1"/>
              <a:t>Scaramuzza</a:t>
            </a:r>
            <a:r>
              <a:rPr lang="en-GB" sz="1700" dirty="0"/>
              <a:t>, D. (</a:t>
            </a:r>
            <a:r>
              <a:rPr lang="en-GB" sz="1700" dirty="0" err="1"/>
              <a:t>n.d.</a:t>
            </a:r>
            <a:r>
              <a:rPr lang="en-GB" sz="1700" dirty="0"/>
              <a:t>). E-RAFT: Dense Optical Flow from Event Cameras Multimedia Material. [online] Available at: https://arxiv.org/pdf/2108.10552.pdf [Accessed 19 Jan. 2024</a:t>
            </a:r>
            <a:r>
              <a:rPr lang="en-GB" sz="1700" dirty="0" smtClean="0"/>
              <a:t>].</a:t>
            </a:r>
            <a:endParaRPr lang="en-GB" sz="1700" dirty="0"/>
          </a:p>
          <a:p>
            <a:pPr marL="457200" indent="-457200">
              <a:buFont typeface="+mj-lt"/>
              <a:buAutoNum type="arabicPeriod"/>
            </a:pPr>
            <a:r>
              <a:rPr lang="en-GB" sz="1700" dirty="0" smtClean="0"/>
              <a:t>‌</a:t>
            </a:r>
            <a:r>
              <a:rPr lang="en-US" sz="1700" dirty="0" err="1"/>
              <a:t>Guo</a:t>
            </a:r>
            <a:r>
              <a:rPr lang="en-US" sz="1700" dirty="0"/>
              <a:t>, Y., Wang, H., Hu, Q., Liu, H., Liu, L. and </a:t>
            </a:r>
            <a:r>
              <a:rPr lang="en-US" sz="1700" dirty="0" err="1"/>
              <a:t>Bennamoun</a:t>
            </a:r>
            <a:r>
              <a:rPr lang="en-US" sz="1700" dirty="0"/>
              <a:t>, M. (</a:t>
            </a:r>
            <a:r>
              <a:rPr lang="en-US" sz="1700" dirty="0" err="1"/>
              <a:t>n.d.</a:t>
            </a:r>
            <a:r>
              <a:rPr lang="en-US" sz="1700" dirty="0"/>
              <a:t>). Deep Learning for 3D Point Clouds: A Survey. [online] Available at: https://</a:t>
            </a:r>
            <a:r>
              <a:rPr lang="en-US" sz="1700" dirty="0" smtClean="0"/>
              <a:t>arxiv.org/pdf/1912.12033.pdf</a:t>
            </a:r>
            <a:endParaRPr lang="en-US" sz="1700" dirty="0"/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‌</a:t>
            </a:r>
            <a:r>
              <a:rPr lang="en-US" sz="1700" dirty="0" err="1"/>
              <a:t>Chéron</a:t>
            </a:r>
            <a:r>
              <a:rPr lang="en-US" sz="1700" dirty="0"/>
              <a:t>, G., Laptev, I. and </a:t>
            </a:r>
            <a:r>
              <a:rPr lang="en-US" sz="1700" dirty="0" err="1"/>
              <a:t>Schmid</a:t>
            </a:r>
            <a:r>
              <a:rPr lang="en-US" sz="1700" dirty="0"/>
              <a:t>, C. (</a:t>
            </a:r>
            <a:r>
              <a:rPr lang="en-US" sz="1700" dirty="0" err="1"/>
              <a:t>n.d.</a:t>
            </a:r>
            <a:r>
              <a:rPr lang="en-US" sz="1700" dirty="0"/>
              <a:t>). P-CNN: Pose-based CNN Features for Action Recognition. [online] Available at: https://arxiv.org/pdf/1506.03607.pdf [Accessed 19 Jan. 2024</a:t>
            </a:r>
            <a:r>
              <a:rPr lang="en-US" sz="1700" dirty="0" smtClean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Delin</a:t>
            </a:r>
            <a:r>
              <a:rPr lang="en-US" sz="1700" dirty="0"/>
              <a:t>, </a:t>
            </a:r>
            <a:r>
              <a:rPr lang="en-US" sz="1700" dirty="0" err="1"/>
              <a:t>Mattias</a:t>
            </a:r>
            <a:r>
              <a:rPr lang="en-US" sz="1700" dirty="0"/>
              <a:t> &amp; </a:t>
            </a:r>
            <a:r>
              <a:rPr lang="en-US" sz="1700" dirty="0" err="1"/>
              <a:t>Norén</a:t>
            </a:r>
            <a:r>
              <a:rPr lang="en-US" sz="1700" dirty="0"/>
              <a:t>, Johan &amp; </a:t>
            </a:r>
            <a:r>
              <a:rPr lang="en-US" sz="1700" dirty="0" err="1"/>
              <a:t>Ronchi</a:t>
            </a:r>
            <a:r>
              <a:rPr lang="en-US" sz="1700" dirty="0"/>
              <a:t>, Enrico &amp; </a:t>
            </a:r>
            <a:r>
              <a:rPr lang="en-US" sz="1700" dirty="0" err="1"/>
              <a:t>Kuklane</a:t>
            </a:r>
            <a:r>
              <a:rPr lang="en-US" sz="1700" dirty="0"/>
              <a:t>, </a:t>
            </a:r>
            <a:r>
              <a:rPr lang="en-US" sz="1700" dirty="0" err="1"/>
              <a:t>Kalev</a:t>
            </a:r>
            <a:r>
              <a:rPr lang="en-US" sz="1700" dirty="0"/>
              <a:t> &amp; </a:t>
            </a:r>
            <a:r>
              <a:rPr lang="en-US" sz="1700" dirty="0" err="1"/>
              <a:t>Halder</a:t>
            </a:r>
            <a:r>
              <a:rPr lang="en-US" sz="1700" dirty="0"/>
              <a:t>, </a:t>
            </a:r>
            <a:r>
              <a:rPr lang="en-US" sz="1700" dirty="0" err="1"/>
              <a:t>Amitava</a:t>
            </a:r>
            <a:r>
              <a:rPr lang="en-US" sz="1700" dirty="0"/>
              <a:t> &amp; </a:t>
            </a:r>
            <a:r>
              <a:rPr lang="en-US" sz="1700" dirty="0" err="1"/>
              <a:t>Fridolf</a:t>
            </a:r>
            <a:r>
              <a:rPr lang="en-US" sz="1700" dirty="0"/>
              <a:t>, Karl. (2016). Ascending stair evacuation: walking speed as a function of height. Fire and Materials. 41. 514-534. 10.1002/fam.2410. </a:t>
            </a:r>
            <a:endParaRPr lang="en-US" sz="1700" dirty="0" smtClean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IN" dirty="0" smtClean="0"/>
              <a:t>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4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/>
              <a:t>HMDB Database – 112 clips in climb_stairs action class</a:t>
            </a:r>
          </a:p>
          <a:p>
            <a:endParaRPr lang="en-IN" dirty="0" smtClean="0"/>
          </a:p>
          <a:p>
            <a:r>
              <a:rPr lang="en-IN" dirty="0"/>
              <a:t>Easy of availability and downloading capability</a:t>
            </a:r>
          </a:p>
          <a:p>
            <a:endParaRPr lang="en-IN" dirty="0"/>
          </a:p>
          <a:p>
            <a:r>
              <a:rPr lang="en-IN" b="1" dirty="0"/>
              <a:t>File names provided details regarding visible body parts, camera viewpoint, number of people involved, video quality etc.</a:t>
            </a: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Stabilized video files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Selection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97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431" y="2922095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3600" dirty="0" smtClean="0"/>
              <a:t>Thank You</a:t>
            </a:r>
            <a:endParaRPr lang="en-GB" sz="3600" dirty="0"/>
          </a:p>
        </p:txBody>
      </p:sp>
      <p:sp>
        <p:nvSpPr>
          <p:cNvPr id="4" name="Rectangle 3"/>
          <p:cNvSpPr/>
          <p:nvPr/>
        </p:nvSpPr>
        <p:spPr>
          <a:xfrm>
            <a:off x="826823" y="1468192"/>
            <a:ext cx="10609616" cy="553791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5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12" y="2256422"/>
            <a:ext cx="8452536" cy="249605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Selection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00212" y="4902203"/>
            <a:ext cx="826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Label annotations for files in HMDB database</a:t>
            </a:r>
            <a:endParaRPr lang="en-GB" sz="14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HMDB Database – 112 clips in climb_stairs action class</a:t>
            </a:r>
          </a:p>
          <a:p>
            <a:endParaRPr lang="en-IN" dirty="0" smtClean="0"/>
          </a:p>
          <a:p>
            <a:r>
              <a:rPr lang="en-IN" dirty="0"/>
              <a:t>Easy of availability and downloading capability</a:t>
            </a:r>
          </a:p>
          <a:p>
            <a:endParaRPr lang="en-IN" dirty="0"/>
          </a:p>
          <a:p>
            <a:r>
              <a:rPr lang="en-IN" dirty="0"/>
              <a:t>File names provided details regarding visible body parts, camera viewpoint, number of people involved, video quality etc.</a:t>
            </a:r>
          </a:p>
          <a:p>
            <a:endParaRPr lang="en-IN" dirty="0"/>
          </a:p>
          <a:p>
            <a:r>
              <a:rPr lang="en-IN" b="1" dirty="0"/>
              <a:t>Stabilized video files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Selection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788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19" y="2196012"/>
            <a:ext cx="8797722" cy="3254291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Selection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727619" y="5601178"/>
            <a:ext cx="826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Fig: Frames from a stabilized video file</a:t>
            </a:r>
          </a:p>
        </p:txBody>
      </p:sp>
    </p:spTree>
    <p:extLst>
      <p:ext uri="{BB962C8B-B14F-4D97-AF65-F5344CB8AC3E}">
        <p14:creationId xmlns:p14="http://schemas.microsoft.com/office/powerpoint/2010/main" val="13179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 smtClean="0"/>
              <a:t>Estimating the number of steps climbed by an actor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Research on detecting human and pose estimation – </a:t>
            </a:r>
            <a:r>
              <a:rPr lang="en-IN" b="1" i="1" dirty="0" smtClean="0">
                <a:solidFill>
                  <a:schemeClr val="bg1">
                    <a:lumMod val="95000"/>
                  </a:schemeClr>
                </a:solidFill>
              </a:rPr>
              <a:t>Mediapipe</a:t>
            </a: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IN" b="1" i="1" dirty="0" smtClean="0">
                <a:solidFill>
                  <a:schemeClr val="bg1">
                    <a:lumMod val="95000"/>
                  </a:schemeClr>
                </a:solidFill>
              </a:rPr>
              <a:t>OpenPose</a:t>
            </a: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By assuming height and depth of each stair, and timestamp of video – Speed can be computed</a:t>
            </a:r>
          </a:p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Where can machine learning fit in ?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Thought process and ML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95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D8D9C185-9191-4CAD-92ED-6350B1A9B2D1}" vid="{B2C56170-A8E5-4B00-A85F-6A9EC8765B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4441</TotalTime>
  <Words>2052</Words>
  <Application>Microsoft Office PowerPoint</Application>
  <PresentationFormat>Widescreen</PresentationFormat>
  <Paragraphs>274</Paragraphs>
  <Slides>50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Cambria Math</vt:lpstr>
      <vt:lpstr>Courier New</vt:lpstr>
      <vt:lpstr>Segoe UI</vt:lpstr>
      <vt:lpstr>Segoe UI Light</vt:lpstr>
      <vt:lpstr>Theme1</vt:lpstr>
      <vt:lpstr>Assessment of Stair Ascend/Descend Speed</vt:lpstr>
      <vt:lpstr>Overview</vt:lpstr>
      <vt:lpstr>Data Selection</vt:lpstr>
      <vt:lpstr>Data Selection</vt:lpstr>
      <vt:lpstr>Data Selection</vt:lpstr>
      <vt:lpstr>Data Selection</vt:lpstr>
      <vt:lpstr>Data Selection</vt:lpstr>
      <vt:lpstr>Data Selection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Thought process and ML approach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Implementation – Code snippets</vt:lpstr>
      <vt:lpstr>Implementation – Code snippets</vt:lpstr>
      <vt:lpstr>Implementation – Code snippets</vt:lpstr>
      <vt:lpstr>Implementation – Code snippets</vt:lpstr>
      <vt:lpstr>Implementation – Code snippets</vt:lpstr>
      <vt:lpstr>Implementation – Code snippets</vt:lpstr>
      <vt:lpstr>Implementation – Code snippets</vt:lpstr>
      <vt:lpstr>Implementation – Code snippets</vt:lpstr>
      <vt:lpstr>Implementation – Code snippets</vt:lpstr>
      <vt:lpstr>Implementation – Code snippets</vt:lpstr>
      <vt:lpstr>Implementation – Code snippets</vt:lpstr>
      <vt:lpstr>Implementation – Code snippets</vt:lpstr>
      <vt:lpstr>Implementation – Code snippets</vt:lpstr>
      <vt:lpstr>Results</vt:lpstr>
      <vt:lpstr>Results</vt:lpstr>
      <vt:lpstr>Results</vt:lpstr>
      <vt:lpstr>Results</vt:lpstr>
      <vt:lpstr>Limitations and Future Works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55</cp:revision>
  <dcterms:created xsi:type="dcterms:W3CDTF">2024-01-16T10:26:37Z</dcterms:created>
  <dcterms:modified xsi:type="dcterms:W3CDTF">2024-01-19T12:38:46Z</dcterms:modified>
</cp:coreProperties>
</file>